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72" r:id="rId3"/>
    <p:sldId id="274" r:id="rId4"/>
    <p:sldId id="273" r:id="rId5"/>
    <p:sldId id="275" r:id="rId6"/>
    <p:sldId id="277" r:id="rId7"/>
    <p:sldId id="276" r:id="rId8"/>
    <p:sldId id="278" r:id="rId9"/>
    <p:sldId id="279" r:id="rId10"/>
    <p:sldId id="262" r:id="rId11"/>
    <p:sldId id="280" r:id="rId12"/>
    <p:sldId id="281" r:id="rId13"/>
    <p:sldId id="282" r:id="rId14"/>
    <p:sldId id="300" r:id="rId15"/>
    <p:sldId id="301" r:id="rId16"/>
    <p:sldId id="312" r:id="rId17"/>
    <p:sldId id="377" r:id="rId18"/>
    <p:sldId id="313" r:id="rId19"/>
    <p:sldId id="314" r:id="rId20"/>
    <p:sldId id="315" r:id="rId21"/>
    <p:sldId id="302" r:id="rId22"/>
    <p:sldId id="303" r:id="rId23"/>
    <p:sldId id="309" r:id="rId24"/>
    <p:sldId id="310" r:id="rId25"/>
    <p:sldId id="311" r:id="rId26"/>
    <p:sldId id="316" r:id="rId27"/>
    <p:sldId id="319" r:id="rId28"/>
    <p:sldId id="324" r:id="rId29"/>
    <p:sldId id="325" r:id="rId30"/>
    <p:sldId id="334" r:id="rId31"/>
    <p:sldId id="335" r:id="rId32"/>
    <p:sldId id="336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122" d="100"/>
          <a:sy n="122" d="100"/>
        </p:scale>
        <p:origin x="12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B49154-3633-4835-91AC-4D2F440596C5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9E4253-8F4A-49F3-880B-FAE250929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B1B945-197D-4BC7-ABCB-7B09F812072D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2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40141-7BC0-4968-8F2A-FA2E20E11385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8481CA-AF13-442B-961B-94015209A737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00800"/>
            <a:ext cx="381000" cy="365125"/>
          </a:xfrm>
        </p:spPr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4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C39E2A-1F78-47CE-9B96-24426CB3944E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F147C2-608F-4C35-90DC-2B2AE77D849E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88F2DC-5374-4F18-95C8-3770809DDF2B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FA77E1-AD23-4C6E-B91F-3D278DD198FD}" type="datetime1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4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0F94BD-AAA6-4D4E-86C2-06847B686BED}" type="datetime1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AEE5B2-BBAD-4E9A-9DEB-9A0D8CCCB1A5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D7C757-9A92-49AF-81BB-08C1C5158218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008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DC0F-B05B-4043-952E-66F0DB8DB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943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 to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Election Workers’ Training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Mifi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Poll Pad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F8281-E79B-461D-993E-3D627C3DC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36" y="1752600"/>
            <a:ext cx="3891928" cy="3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6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only for intended purpose.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8" y="1981200"/>
            <a:ext cx="6382645" cy="46464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A4A9DD-D532-4FEA-ABFF-DE81B60C7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162800" cy="477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84582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the “P” Icon.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68208CB-D344-41FD-828B-169B3A2BD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99" y="2930533"/>
            <a:ext cx="5434001" cy="3622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1945"/>
            <a:ext cx="8458200" cy="1456855"/>
          </a:xfrm>
        </p:spPr>
        <p:txBody>
          <a:bodyPr>
            <a:normAutofit/>
          </a:bodyPr>
          <a:lstStyle/>
          <a:p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Verify location, election mode, and Check in Count.</a:t>
            </a: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 “Get Started”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7169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Location</a:t>
            </a:r>
          </a:p>
        </p:txBody>
      </p:sp>
      <p:sp>
        <p:nvSpPr>
          <p:cNvPr id="10" name="Right Arrow 9"/>
          <p:cNvSpPr/>
          <p:nvPr/>
        </p:nvSpPr>
        <p:spPr>
          <a:xfrm rot="1938597">
            <a:off x="943893" y="3409796"/>
            <a:ext cx="3071178" cy="1223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3008" y="199506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Election Mode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1962090"/>
            <a:ext cx="174904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Check in Count</a:t>
            </a:r>
          </a:p>
        </p:txBody>
      </p:sp>
      <p:sp>
        <p:nvSpPr>
          <p:cNvPr id="15" name="Right Arrow 14"/>
          <p:cNvSpPr/>
          <p:nvPr/>
        </p:nvSpPr>
        <p:spPr>
          <a:xfrm rot="8506938">
            <a:off x="4534716" y="3406373"/>
            <a:ext cx="3647927" cy="113549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" y="5840241"/>
            <a:ext cx="31242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106293">
            <a:off x="4953000" y="1095470"/>
            <a:ext cx="4038600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i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Always use the stylus!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12</a:t>
            </a:fld>
            <a:endParaRPr lang="en-US"/>
          </a:p>
        </p:txBody>
      </p:sp>
      <p:sp>
        <p:nvSpPr>
          <p:cNvPr id="19" name="Right Arrow 9">
            <a:extLst>
              <a:ext uri="{FF2B5EF4-FFF2-40B4-BE49-F238E27FC236}">
                <a16:creationId xmlns:a16="http://schemas.microsoft.com/office/drawing/2014/main" id="{F9F22951-BF18-4867-AF50-76EA64A0ADC6}"/>
              </a:ext>
            </a:extLst>
          </p:cNvPr>
          <p:cNvSpPr/>
          <p:nvPr/>
        </p:nvSpPr>
        <p:spPr>
          <a:xfrm rot="3846818">
            <a:off x="3174335" y="2855816"/>
            <a:ext cx="1386543" cy="1223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9">
            <a:extLst>
              <a:ext uri="{FF2B5EF4-FFF2-40B4-BE49-F238E27FC236}">
                <a16:creationId xmlns:a16="http://schemas.microsoft.com/office/drawing/2014/main" id="{49D92830-961E-42A7-9D39-6E73C423F421}"/>
              </a:ext>
            </a:extLst>
          </p:cNvPr>
          <p:cNvSpPr/>
          <p:nvPr/>
        </p:nvSpPr>
        <p:spPr>
          <a:xfrm rot="1938597">
            <a:off x="1120609" y="3270406"/>
            <a:ext cx="1300641" cy="1223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458200" cy="12954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 to process voters!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20708-F651-4549-9C44-11B851C66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2" y="1308681"/>
            <a:ext cx="6952378" cy="46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5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Processing of Voters – Voter ID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2209800" cy="1406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5" y="3733800"/>
            <a:ext cx="2209800" cy="137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4" y="5257800"/>
            <a:ext cx="2208105" cy="142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85800"/>
            <a:ext cx="2680934" cy="2022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13253"/>
            <a:ext cx="2680934" cy="380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1"/>
            <a:ext cx="2178435" cy="140690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245826"/>
            <a:ext cx="3540347" cy="1436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56" y="2209800"/>
            <a:ext cx="1582321" cy="24879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71800" y="5504934"/>
            <a:ext cx="222422" cy="2100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88277" y="4986051"/>
            <a:ext cx="208005" cy="47573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5504934"/>
            <a:ext cx="457200" cy="28626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924300" y="4986051"/>
            <a:ext cx="228600" cy="47573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96963" y="4617209"/>
            <a:ext cx="15130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Exempt Voter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0" y="4635844"/>
            <a:ext cx="172123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Valid from date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14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5" y="685801"/>
            <a:ext cx="2621868" cy="14682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84621" y="2209800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 ID</a:t>
            </a:r>
          </a:p>
        </p:txBody>
      </p:sp>
      <p:sp>
        <p:nvSpPr>
          <p:cNvPr id="21" name="Down Arrow 20"/>
          <p:cNvSpPr/>
          <p:nvPr/>
        </p:nvSpPr>
        <p:spPr>
          <a:xfrm rot="9217412">
            <a:off x="2735810" y="1148978"/>
            <a:ext cx="208005" cy="9694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02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Processing of Voters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Check in using Bar Code Scanner:</a:t>
            </a:r>
          </a:p>
          <a:p>
            <a:pPr lvl="1"/>
            <a:r>
              <a:rPr lang="en-US" dirty="0"/>
              <a:t>Choose “Scan Barcode.”</a:t>
            </a:r>
          </a:p>
          <a:p>
            <a:pPr lvl="1"/>
            <a:r>
              <a:rPr lang="en-US" dirty="0"/>
              <a:t>Insert ID on tray with barcode facing forward.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62BBB-17F5-41C8-8077-ABBE28034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57" y="1894386"/>
            <a:ext cx="2230170" cy="148678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FF3905-3D36-4B38-ABE4-1EF2EF5DF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2384487"/>
            <a:ext cx="2209801" cy="1472905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6852EF-A3FC-4320-8104-7352B564D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34913"/>
            <a:ext cx="2229662" cy="148678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91B632-D320-4BA4-AF96-B0E0FEE4D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38" y="4533359"/>
            <a:ext cx="2229662" cy="148644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0DBB48D-551A-4BC4-B35D-C6EAC0CEF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9" y="4037259"/>
            <a:ext cx="3052591" cy="228734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962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F1F351-2E45-4AF4-80A8-65B9325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6" y="4141385"/>
            <a:ext cx="3270880" cy="87732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328B02-54AA-4DE6-B5CB-FD86344DD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88" y="5904185"/>
            <a:ext cx="3258556" cy="693512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8A536B-AE80-4363-B9F1-89AB9B89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27" y="5161481"/>
            <a:ext cx="3266113" cy="837953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Processing of Voters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Touch “Accept.”</a:t>
            </a:r>
          </a:p>
          <a:p>
            <a:r>
              <a:rPr lang="en-US" dirty="0"/>
              <a:t>Voter will choose party only during a primary election.</a:t>
            </a:r>
          </a:p>
          <a:p>
            <a:r>
              <a:rPr lang="en-US" dirty="0"/>
              <a:t> Accept party choice.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16</a:t>
            </a:fld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01794">
            <a:off x="3951703" y="4902244"/>
            <a:ext cx="9144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501794">
            <a:off x="5122464" y="5706559"/>
            <a:ext cx="9144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3FCFB-1699-4B6B-A506-F63003CD82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3772300" cy="251460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845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Processing of Voters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8" y="503662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Voter Verify info and sign.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Poll worker will choose done signing.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Poll worker will initial.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submit and slip will print.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12954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4466" y="4521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EA87FB-DACB-437D-ADE1-CDA393586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1600"/>
            <a:ext cx="2717800" cy="1811867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8E0881-5567-499D-A364-4A23BF3FB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3" y="4701787"/>
            <a:ext cx="2390515" cy="1593989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EC5C65-405F-4AF2-A665-4B733C19C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37" y="4701788"/>
            <a:ext cx="2427763" cy="161822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705AF-C815-4FB0-8FE0-B62B2D6766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14474"/>
            <a:ext cx="2427764" cy="1618509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52F5BD-BE1B-4544-8560-8F09D815E036}"/>
              </a:ext>
            </a:extLst>
          </p:cNvPr>
          <p:cNvSpPr txBox="1"/>
          <p:nvPr/>
        </p:nvSpPr>
        <p:spPr>
          <a:xfrm>
            <a:off x="6095246" y="4521985"/>
            <a:ext cx="305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55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Processing of Voters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6553200" cy="4572000"/>
          </a:xfrm>
        </p:spPr>
        <p:txBody>
          <a:bodyPr/>
          <a:lstStyle/>
          <a:p>
            <a:r>
              <a:rPr lang="en-US" sz="3200" dirty="0"/>
              <a:t>The printed slip will be: </a:t>
            </a:r>
          </a:p>
          <a:p>
            <a:pPr lvl="1"/>
            <a:r>
              <a:rPr lang="en-US" dirty="0"/>
              <a:t>Scanned at the Controller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5892B0-5AC9-404F-A255-3ECED147BC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38400"/>
            <a:ext cx="5953278" cy="3968079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659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02BEF2B-ED2E-4BA8-B3BD-B81C6C39C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50" y="1539996"/>
            <a:ext cx="2253589" cy="150226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 Processing of Voters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</p:spPr>
        <p:txBody>
          <a:bodyPr/>
          <a:lstStyle/>
          <a:p>
            <a:r>
              <a:rPr lang="en-US" dirty="0"/>
              <a:t>Check in using Manual Entry:</a:t>
            </a:r>
          </a:p>
          <a:p>
            <a:pPr lvl="1"/>
            <a:r>
              <a:rPr lang="en-US" dirty="0"/>
              <a:t>Choose “Manual Entry.”</a:t>
            </a:r>
          </a:p>
          <a:p>
            <a:pPr lvl="1"/>
            <a:r>
              <a:rPr lang="en-US" dirty="0"/>
              <a:t>Enter only three letters from last and first name.</a:t>
            </a:r>
          </a:p>
          <a:p>
            <a:pPr lvl="1"/>
            <a:r>
              <a:rPr lang="en-US" dirty="0"/>
              <a:t>Tap “Search.”</a:t>
            </a:r>
          </a:p>
          <a:p>
            <a:pPr lvl="1"/>
            <a:r>
              <a:rPr lang="en-US" dirty="0"/>
              <a:t>Tap on the correct voter on the list.</a:t>
            </a:r>
          </a:p>
          <a:p>
            <a:pPr lvl="1"/>
            <a:r>
              <a:rPr lang="en-US" dirty="0"/>
              <a:t>Click accept and proceed as normal.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025742" y="1061057"/>
            <a:ext cx="228600" cy="838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620308" y="1061057"/>
            <a:ext cx="228600" cy="838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BD957-4CD3-4AFF-9712-5BE16742FB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84857"/>
            <a:ext cx="2253392" cy="1502261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F74ED9-791A-432E-A657-3E92A4DD4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74715"/>
            <a:ext cx="2249404" cy="1499752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087D99-79FD-4361-B054-B50B81CC2E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11" y="3298338"/>
            <a:ext cx="2252474" cy="1502262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97FB6F-1F3F-43DC-B6B4-CC5C25CD04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016711"/>
            <a:ext cx="2418814" cy="1612689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262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-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Mifi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5562600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On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Mifi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power cable</a:t>
            </a: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 best </a:t>
            </a:r>
            <a:r>
              <a:rPr lang="en-US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wifi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signal in room and plug into nearest outlet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10605"/>
            <a:ext cx="3276600" cy="83099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Important!</a:t>
            </a:r>
            <a:r>
              <a:rPr lang="en-US" sz="20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ln w="11430"/>
                <a:solidFill>
                  <a:schemeClr val="accent2">
                    <a:lumMod val="75000"/>
                  </a:schemeClr>
                </a:solidFill>
              </a:rPr>
              <a:t>Mifi</a:t>
            </a:r>
            <a:r>
              <a:rPr lang="en-US" sz="2000" b="1" dirty="0">
                <a:ln w="11430"/>
                <a:solidFill>
                  <a:schemeClr val="accent2">
                    <a:lumMod val="75000"/>
                  </a:schemeClr>
                </a:solidFill>
              </a:rPr>
              <a:t> must be on before Poll Pad!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4AE39-F72C-44E9-82AD-3AB93F327C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61" y="1219200"/>
            <a:ext cx="3581400" cy="2387844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71B1FC-9646-4FFC-91DF-5455D89D6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61" y="4195762"/>
            <a:ext cx="3581400" cy="2387600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804566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800600" cy="5715000"/>
          </a:xfrm>
        </p:spPr>
        <p:txBody>
          <a:bodyPr>
            <a:normAutofit/>
          </a:bodyPr>
          <a:lstStyle/>
          <a:p>
            <a:r>
              <a:rPr lang="en-US" dirty="0"/>
              <a:t>Steps to follow in order if voter is not found:</a:t>
            </a:r>
          </a:p>
          <a:p>
            <a:pPr lvl="1"/>
            <a:r>
              <a:rPr lang="en-US" dirty="0"/>
              <a:t>Try a manual entry if barcode scan was used.</a:t>
            </a:r>
          </a:p>
          <a:p>
            <a:pPr lvl="1"/>
            <a:r>
              <a:rPr lang="en-US" dirty="0"/>
              <a:t>Check data.</a:t>
            </a:r>
          </a:p>
          <a:p>
            <a:pPr lvl="1"/>
            <a:r>
              <a:rPr lang="en-US" dirty="0"/>
              <a:t>Touch advanced button.</a:t>
            </a:r>
          </a:p>
          <a:p>
            <a:pPr lvl="1"/>
            <a:r>
              <a:rPr lang="en-US" dirty="0"/>
              <a:t>Search on DOB, License No., or Voter ID.</a:t>
            </a:r>
          </a:p>
          <a:p>
            <a:pPr lvl="1"/>
            <a:r>
              <a:rPr lang="en-US" dirty="0"/>
              <a:t>Call Elections Division.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572000" cy="3429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732638" y="3276600"/>
            <a:ext cx="304800" cy="12192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019800" y="3276600"/>
            <a:ext cx="304800" cy="12192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553200" y="3276600"/>
            <a:ext cx="304800" cy="1219200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840083">
            <a:off x="7775181" y="1370403"/>
            <a:ext cx="228600" cy="167256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Circumstances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867400"/>
          </a:xfrm>
        </p:spPr>
        <p:txBody>
          <a:bodyPr/>
          <a:lstStyle/>
          <a:p>
            <a:r>
              <a:rPr lang="en-US" dirty="0"/>
              <a:t>Voter does not present valid photo ID.</a:t>
            </a:r>
          </a:p>
          <a:p>
            <a:pPr lvl="1"/>
            <a:r>
              <a:rPr lang="en-US" sz="2400" dirty="0"/>
              <a:t>Clerk should show the voter the laminated list of acceptable photo IDs.</a:t>
            </a:r>
          </a:p>
          <a:p>
            <a:pPr lvl="2"/>
            <a:r>
              <a:rPr lang="en-US" dirty="0"/>
              <a:t>Must have a photo.</a:t>
            </a:r>
          </a:p>
          <a:p>
            <a:pPr lvl="2"/>
            <a:r>
              <a:rPr lang="en-US" dirty="0"/>
              <a:t>Must have an address (not necessarily current).</a:t>
            </a:r>
          </a:p>
          <a:p>
            <a:pPr lvl="2"/>
            <a:r>
              <a:rPr lang="en-US" dirty="0"/>
              <a:t>Expiration date must be within four years (Except voters 70+ years of age).</a:t>
            </a:r>
          </a:p>
          <a:p>
            <a:pPr lvl="1"/>
            <a:r>
              <a:rPr lang="en-US" dirty="0"/>
              <a:t>Clerk should ask if the voter possesses (owns) one of those.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943600"/>
          </a:xfrm>
        </p:spPr>
        <p:txBody>
          <a:bodyPr/>
          <a:lstStyle/>
          <a:p>
            <a:pPr lvl="1"/>
            <a:r>
              <a:rPr lang="en-US" dirty="0"/>
              <a:t>Clerk should ask if the voter possesses (owns) one of those.</a:t>
            </a:r>
          </a:p>
          <a:p>
            <a:pPr lvl="2"/>
            <a:r>
              <a:rPr lang="en-US" dirty="0"/>
              <a:t>If the answer is “Yes.”</a:t>
            </a:r>
          </a:p>
          <a:p>
            <a:pPr lvl="3"/>
            <a:r>
              <a:rPr lang="en-US" sz="1800" dirty="0"/>
              <a:t>Voter may retrieve the ID and then vote regularly.</a:t>
            </a:r>
          </a:p>
          <a:p>
            <a:pPr lvl="3"/>
            <a:r>
              <a:rPr lang="en-US" dirty="0"/>
              <a:t>OR – Voter may vote provisionally and “Cure” within 6 days of Election Day. (Refer to the judge.)</a:t>
            </a:r>
            <a:endParaRPr lang="en-US" sz="1800" dirty="0"/>
          </a:p>
          <a:p>
            <a:pPr lvl="2"/>
            <a:r>
              <a:rPr lang="en-US" dirty="0"/>
              <a:t>If the answer is “No.” (Refer to the judge.)</a:t>
            </a:r>
          </a:p>
          <a:p>
            <a:pPr lvl="3"/>
            <a:r>
              <a:rPr lang="en-US" sz="1800" dirty="0"/>
              <a:t>Voter may obtain an acceptable ID and return to vote regularly (If time permits).</a:t>
            </a:r>
          </a:p>
          <a:p>
            <a:pPr lvl="3"/>
            <a:r>
              <a:rPr lang="en-US" dirty="0"/>
              <a:t>Vote provisionally – this will give the voter until the “cure” date to present a valid ID to the voter registrar.</a:t>
            </a:r>
          </a:p>
          <a:p>
            <a:pPr lvl="3"/>
            <a:r>
              <a:rPr lang="en-US" dirty="0"/>
              <a:t>Declare a reasonable impediment.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Circumstances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Voter has moved.</a:t>
            </a:r>
          </a:p>
          <a:p>
            <a:pPr lvl="1"/>
            <a:r>
              <a:rPr lang="en-US" dirty="0"/>
              <a:t>General rule = Voters vote where they live.</a:t>
            </a:r>
          </a:p>
          <a:p>
            <a:pPr lvl="1"/>
            <a:r>
              <a:rPr lang="en-US" dirty="0"/>
              <a:t>If they move within Galveston County:</a:t>
            </a:r>
          </a:p>
          <a:p>
            <a:pPr lvl="2"/>
            <a:r>
              <a:rPr lang="en-US" dirty="0"/>
              <a:t>Verify that they moved within the past 30 days.</a:t>
            </a:r>
          </a:p>
          <a:p>
            <a:pPr lvl="2"/>
            <a:r>
              <a:rPr lang="en-US" dirty="0"/>
              <a:t>Obtain a Statement of Residence.</a:t>
            </a:r>
          </a:p>
          <a:p>
            <a:pPr lvl="2"/>
            <a:r>
              <a:rPr lang="en-US" dirty="0"/>
              <a:t>Voter votes in the old precinct.</a:t>
            </a:r>
          </a:p>
          <a:p>
            <a:pPr lvl="2"/>
            <a:r>
              <a:rPr lang="en-US" dirty="0"/>
              <a:t>-OR- Voter votes provisionally in the new precinct.</a:t>
            </a: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219199" y="3810000"/>
            <a:ext cx="274319" cy="1384012"/>
          </a:xfrm>
          <a:prstGeom prst="lef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219199"/>
            <a:ext cx="4114801" cy="5519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2743200"/>
            <a:ext cx="2046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rush Script Std" pitchFamily="66" charset="0"/>
              </a:rPr>
              <a:t>Welch           Raquel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121" y="3352800"/>
            <a:ext cx="31261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rush Script Std" pitchFamily="66" charset="0"/>
              </a:rPr>
              <a:t>589 Float Away Drive, Tiki Island 77554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6121" y="3886200"/>
            <a:ext cx="41296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Brush Script Std" pitchFamily="66" charset="0"/>
              </a:rPr>
              <a:t> P.O. Box 471, Tiki  Island 77554   0 9   0 5  1 9 4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795" y="4572000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rush Script Std" pitchFamily="66" charset="0"/>
              </a:rPr>
              <a:t>9 6 4 80 2 1 0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5115" y="6019800"/>
            <a:ext cx="378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ush Script Std" pitchFamily="66" charset="0"/>
              </a:rPr>
              <a:t>Raquel Welch                  11 7  17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Voter has moved.</a:t>
            </a:r>
          </a:p>
          <a:p>
            <a:pPr lvl="1"/>
            <a:r>
              <a:rPr lang="en-US" dirty="0"/>
              <a:t>From another county within Texas.</a:t>
            </a:r>
          </a:p>
          <a:p>
            <a:pPr lvl="2"/>
            <a:r>
              <a:rPr lang="en-US" dirty="0"/>
              <a:t>During </a:t>
            </a:r>
            <a:r>
              <a:rPr lang="en-US" dirty="0">
                <a:solidFill>
                  <a:srgbClr val="FF0000"/>
                </a:solidFill>
              </a:rPr>
              <a:t>Early Voting</a:t>
            </a:r>
            <a:r>
              <a:rPr lang="en-US" dirty="0"/>
              <a:t>, the voter may appear at the Elections Office (Justice Center) and vote a Limited Ballot.</a:t>
            </a:r>
          </a:p>
          <a:p>
            <a:pPr lvl="2"/>
            <a:r>
              <a:rPr lang="en-US" dirty="0"/>
              <a:t>Otherwise, the voter will vote provisionally.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24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688016" cy="5211763"/>
          </a:xfrm>
        </p:spPr>
        <p:txBody>
          <a:bodyPr/>
          <a:lstStyle/>
          <a:p>
            <a:r>
              <a:rPr lang="en-US" dirty="0"/>
              <a:t>Suspense voters:</a:t>
            </a:r>
          </a:p>
          <a:p>
            <a:pPr lvl="1"/>
            <a:r>
              <a:rPr lang="en-US" dirty="0"/>
              <a:t>Indicated by label on the search page.</a:t>
            </a:r>
          </a:p>
          <a:p>
            <a:pPr lvl="1"/>
            <a:r>
              <a:rPr lang="en-US" dirty="0"/>
              <a:t>“Address Confirmation” on the process page.</a:t>
            </a:r>
          </a:p>
          <a:p>
            <a:pPr lvl="1"/>
            <a:r>
              <a:rPr lang="en-US" dirty="0"/>
              <a:t>This voter MUST fill out a Statement of Residence before casting a regular ballot.</a:t>
            </a:r>
          </a:p>
          <a:p>
            <a:pPr lvl="1"/>
            <a:r>
              <a:rPr lang="en-US" dirty="0"/>
              <a:t>Otherwise, he can only vote provisionally.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16" y="914400"/>
            <a:ext cx="3757827" cy="281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16" y="3858912"/>
            <a:ext cx="3770184" cy="28276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150480">
            <a:off x="3505199" y="1876491"/>
            <a:ext cx="28194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30467">
            <a:off x="3807171" y="3624629"/>
            <a:ext cx="2781259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57600" y="4687967"/>
            <a:ext cx="3887875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6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/>
          <a:lstStyle/>
          <a:p>
            <a:r>
              <a:rPr lang="en-US" dirty="0"/>
              <a:t>Duplicate Records:</a:t>
            </a:r>
          </a:p>
          <a:p>
            <a:pPr lvl="1"/>
            <a:r>
              <a:rPr lang="en-US" dirty="0"/>
              <a:t>If the voter has duplicate records please call Voter Registration at 409-766-2280.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will make the changes that need to be made and tell you what VUID </a:t>
            </a:r>
            <a:r>
              <a:rPr lang="en-US"/>
              <a:t>to use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Process the voter using the VUID given by Voter Registration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01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364163"/>
          </a:xfrm>
        </p:spPr>
        <p:txBody>
          <a:bodyPr/>
          <a:lstStyle/>
          <a:p>
            <a:r>
              <a:rPr lang="en-US" dirty="0"/>
              <a:t>Mail Ballots:</a:t>
            </a:r>
          </a:p>
          <a:p>
            <a:pPr lvl="1"/>
            <a:r>
              <a:rPr lang="en-US" sz="2400" dirty="0"/>
              <a:t>If the voter has been sent a mail ballot, the record on the search screen will be pink with a notation.</a:t>
            </a:r>
          </a:p>
          <a:p>
            <a:pPr lvl="1"/>
            <a:r>
              <a:rPr lang="en-US" sz="2400" dirty="0"/>
              <a:t>The confirmation screen will have an amber banner.</a:t>
            </a:r>
          </a:p>
          <a:p>
            <a:pPr lvl="1"/>
            <a:r>
              <a:rPr lang="en-US" sz="2400" dirty="0"/>
              <a:t>Send to the Judge for cancellation paperwork.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118919" cy="308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165600" cy="3124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8200" y="4152900"/>
            <a:ext cx="9144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50243" y="4114800"/>
            <a:ext cx="2286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4648200" y="5334000"/>
            <a:ext cx="228600" cy="1066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Curbside Voter:</a:t>
            </a:r>
          </a:p>
          <a:p>
            <a:pPr lvl="1"/>
            <a:r>
              <a:rPr lang="en-US" dirty="0"/>
              <a:t>This is a regular voter to be processed by the poll-worker.</a:t>
            </a:r>
          </a:p>
          <a:p>
            <a:pPr lvl="1"/>
            <a:r>
              <a:rPr lang="en-US" dirty="0"/>
              <a:t>Someone presents the voter’s ID. (can be anyone)</a:t>
            </a:r>
          </a:p>
          <a:p>
            <a:pPr lvl="1"/>
            <a:r>
              <a:rPr lang="en-US" dirty="0"/>
              <a:t>Process through the Poll Pad (You may take the Poll Pad to the car for signature )</a:t>
            </a:r>
          </a:p>
          <a:p>
            <a:pPr lvl="1"/>
            <a:r>
              <a:rPr lang="en-US" dirty="0"/>
              <a:t>At the Duo choose a language and enter the access code.</a:t>
            </a:r>
          </a:p>
          <a:p>
            <a:pPr lvl="1"/>
            <a:r>
              <a:rPr lang="en-US" dirty="0"/>
              <a:t>Disconnect the Duo from its base station and Insert into the Duo 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89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Curbside Voter:</a:t>
            </a:r>
          </a:p>
          <a:p>
            <a:pPr lvl="1"/>
            <a:r>
              <a:rPr lang="en-US" dirty="0"/>
              <a:t>Two poll-workers take the Duo Go device to the voter.</a:t>
            </a:r>
          </a:p>
          <a:p>
            <a:pPr lvl="1"/>
            <a:r>
              <a:rPr lang="en-US" dirty="0"/>
              <a:t>Allow the voter to vote.</a:t>
            </a:r>
          </a:p>
          <a:p>
            <a:pPr lvl="1"/>
            <a:r>
              <a:rPr lang="en-US" dirty="0"/>
              <a:t>Make sure the voter touches “Print Ballot” when finished.</a:t>
            </a:r>
          </a:p>
          <a:p>
            <a:pPr lvl="1"/>
            <a:r>
              <a:rPr lang="en-US" dirty="0"/>
              <a:t>You will need to then insert the ballot into the Scanner. </a:t>
            </a:r>
          </a:p>
          <a:p>
            <a:pPr lvl="1"/>
            <a:r>
              <a:rPr lang="en-US" dirty="0"/>
              <a:t>Return the Duo device to the booth and reconnect.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14600"/>
            <a:ext cx="4114800" cy="4267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611F61-92A9-4D11-BFF1-734F79E84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1999"/>
            <a:ext cx="4354091" cy="5997267"/>
          </a:xfrm>
          <a:prstGeom prst="rect">
            <a:avLst/>
          </a:prstGeom>
          <a:effectLst>
            <a:outerShdw blurRad="1905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3656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1447801"/>
          </a:xfrm>
        </p:spPr>
        <p:txBody>
          <a:bodyPr/>
          <a:lstStyle/>
          <a:p>
            <a:r>
              <a:rPr lang="en-US" dirty="0"/>
              <a:t>Please, pack and return the equipment as it was delivered!</a:t>
            </a:r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94155"/>
            <a:ext cx="3600449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8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help your Judge get the equipment and signage packed up and ready to go.</a:t>
            </a:r>
          </a:p>
          <a:p>
            <a:endParaRPr lang="en-US" dirty="0"/>
          </a:p>
          <a:p>
            <a:r>
              <a:rPr lang="en-US" dirty="0"/>
              <a:t>Make sure all tape is removed from floors and windows.</a:t>
            </a:r>
          </a:p>
          <a:p>
            <a:endParaRPr lang="en-US" dirty="0"/>
          </a:p>
          <a:p>
            <a:r>
              <a:rPr lang="en-US" dirty="0"/>
              <a:t>Make sure that all of your payroll is complete.</a:t>
            </a:r>
          </a:p>
          <a:p>
            <a:endParaRPr lang="en-US" dirty="0"/>
          </a:p>
          <a:p>
            <a:r>
              <a:rPr lang="en-US" dirty="0"/>
              <a:t>Help the Judge to make sure everything is ready return to the elections office.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9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7536" y="2551837"/>
            <a:ext cx="80289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Serving with </a:t>
            </a:r>
          </a:p>
          <a:p>
            <a:pPr algn="ctr"/>
            <a:r>
              <a:rPr lang="en-US" sz="5400" b="1" dirty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Galveston County Elections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914943A-15FF-4F72-855E-4102C6D9F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22" y="2084865"/>
            <a:ext cx="5599986" cy="3734029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914401"/>
            <a:ext cx="4038600" cy="10668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inside?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042619"/>
            <a:ext cx="990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626953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Stand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615880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ID Tray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213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USB Cable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8026" y="1535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Stylus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75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Printer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3124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Screen Cloth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5756" y="1332433"/>
            <a:ext cx="18742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Printer AC Power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0354" y="362533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Poll Pad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8347" y="1459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err="1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Usb</a:t>
            </a:r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/AC Adapter</a:t>
            </a:r>
          </a:p>
        </p:txBody>
      </p:sp>
      <p:sp>
        <p:nvSpPr>
          <p:cNvPr id="25" name="Right Arrow 24"/>
          <p:cNvSpPr/>
          <p:nvPr/>
        </p:nvSpPr>
        <p:spPr>
          <a:xfrm rot="10615125">
            <a:off x="6326966" y="3307312"/>
            <a:ext cx="1145896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9106201" flipV="1">
            <a:off x="5185903" y="2045270"/>
            <a:ext cx="1729945" cy="131024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4</a:t>
            </a:fld>
            <a:endParaRPr lang="en-US"/>
          </a:p>
        </p:txBody>
      </p:sp>
      <p:sp>
        <p:nvSpPr>
          <p:cNvPr id="30" name="Right Arrow 24">
            <a:extLst>
              <a:ext uri="{FF2B5EF4-FFF2-40B4-BE49-F238E27FC236}">
                <a16:creationId xmlns:a16="http://schemas.microsoft.com/office/drawing/2014/main" id="{1F6E06E9-C397-4453-94D5-4F8445987729}"/>
              </a:ext>
            </a:extLst>
          </p:cNvPr>
          <p:cNvSpPr/>
          <p:nvPr/>
        </p:nvSpPr>
        <p:spPr>
          <a:xfrm rot="10615125">
            <a:off x="6515771" y="3784919"/>
            <a:ext cx="1145896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24">
            <a:extLst>
              <a:ext uri="{FF2B5EF4-FFF2-40B4-BE49-F238E27FC236}">
                <a16:creationId xmlns:a16="http://schemas.microsoft.com/office/drawing/2014/main" id="{DF16F126-F65B-408C-9EE9-071C00716C33}"/>
              </a:ext>
            </a:extLst>
          </p:cNvPr>
          <p:cNvSpPr/>
          <p:nvPr/>
        </p:nvSpPr>
        <p:spPr>
          <a:xfrm rot="10045218">
            <a:off x="6399989" y="2409361"/>
            <a:ext cx="1145896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24">
            <a:extLst>
              <a:ext uri="{FF2B5EF4-FFF2-40B4-BE49-F238E27FC236}">
                <a16:creationId xmlns:a16="http://schemas.microsoft.com/office/drawing/2014/main" id="{61254FF8-EE6A-4D6C-A52F-3440A613BF7E}"/>
              </a:ext>
            </a:extLst>
          </p:cNvPr>
          <p:cNvSpPr/>
          <p:nvPr/>
        </p:nvSpPr>
        <p:spPr>
          <a:xfrm rot="3963482">
            <a:off x="3962562" y="2580029"/>
            <a:ext cx="1721170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24">
            <a:extLst>
              <a:ext uri="{FF2B5EF4-FFF2-40B4-BE49-F238E27FC236}">
                <a16:creationId xmlns:a16="http://schemas.microsoft.com/office/drawing/2014/main" id="{CDD316CA-D61F-4075-B553-4CF6451E31FA}"/>
              </a:ext>
            </a:extLst>
          </p:cNvPr>
          <p:cNvSpPr/>
          <p:nvPr/>
        </p:nvSpPr>
        <p:spPr>
          <a:xfrm rot="3963482">
            <a:off x="3276984" y="2047311"/>
            <a:ext cx="1055673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24">
            <a:extLst>
              <a:ext uri="{FF2B5EF4-FFF2-40B4-BE49-F238E27FC236}">
                <a16:creationId xmlns:a16="http://schemas.microsoft.com/office/drawing/2014/main" id="{391B6842-6DD8-494F-96B0-3AA06AAD16EF}"/>
              </a:ext>
            </a:extLst>
          </p:cNvPr>
          <p:cNvSpPr/>
          <p:nvPr/>
        </p:nvSpPr>
        <p:spPr>
          <a:xfrm rot="1358022">
            <a:off x="1582417" y="2179756"/>
            <a:ext cx="1055673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24">
            <a:extLst>
              <a:ext uri="{FF2B5EF4-FFF2-40B4-BE49-F238E27FC236}">
                <a16:creationId xmlns:a16="http://schemas.microsoft.com/office/drawing/2014/main" id="{2210B885-D0EC-4DFC-A63E-72ECE2C908FC}"/>
              </a:ext>
            </a:extLst>
          </p:cNvPr>
          <p:cNvSpPr/>
          <p:nvPr/>
        </p:nvSpPr>
        <p:spPr>
          <a:xfrm rot="15235977">
            <a:off x="4631327" y="5721532"/>
            <a:ext cx="891896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24">
            <a:extLst>
              <a:ext uri="{FF2B5EF4-FFF2-40B4-BE49-F238E27FC236}">
                <a16:creationId xmlns:a16="http://schemas.microsoft.com/office/drawing/2014/main" id="{166A4D31-DA05-4A4D-94C7-B030976304A4}"/>
              </a:ext>
            </a:extLst>
          </p:cNvPr>
          <p:cNvSpPr/>
          <p:nvPr/>
        </p:nvSpPr>
        <p:spPr>
          <a:xfrm rot="17234760">
            <a:off x="3172017" y="5819228"/>
            <a:ext cx="891896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24">
            <a:extLst>
              <a:ext uri="{FF2B5EF4-FFF2-40B4-BE49-F238E27FC236}">
                <a16:creationId xmlns:a16="http://schemas.microsoft.com/office/drawing/2014/main" id="{F33591B9-90B1-4E1B-9D3D-29700F4508F6}"/>
              </a:ext>
            </a:extLst>
          </p:cNvPr>
          <p:cNvSpPr/>
          <p:nvPr/>
        </p:nvSpPr>
        <p:spPr>
          <a:xfrm rot="20665530">
            <a:off x="1309953" y="5075614"/>
            <a:ext cx="1055673" cy="118848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914400"/>
            <a:ext cx="8686800" cy="513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the Stand to the Poll Pad by squeezing green tabs.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7557F-EB2A-43D6-BBB5-7DF342E09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58" y="2057400"/>
            <a:ext cx="6857270" cy="4572000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68633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1C3541-DFB9-4F90-AB78-5EFAD04C2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084108" cy="4724400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914400"/>
            <a:ext cx="8686800" cy="513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the ID Tray to the Poll Pad.</a:t>
            </a:r>
          </a:p>
        </p:txBody>
      </p:sp>
      <p:sp>
        <p:nvSpPr>
          <p:cNvPr id="10" name="Left Arrow 9"/>
          <p:cNvSpPr/>
          <p:nvPr/>
        </p:nvSpPr>
        <p:spPr>
          <a:xfrm rot="20274341">
            <a:off x="5733480" y="2801553"/>
            <a:ext cx="2351583" cy="152199"/>
          </a:xfrm>
          <a:prstGeom prst="leftArrow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66888-E6F5-46FD-B2AE-C93FCE00CAA1}"/>
              </a:ext>
            </a:extLst>
          </p:cNvPr>
          <p:cNvSpPr txBox="1"/>
          <p:nvPr/>
        </p:nvSpPr>
        <p:spPr>
          <a:xfrm>
            <a:off x="7924800" y="2129135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Slide here</a:t>
            </a:r>
          </a:p>
        </p:txBody>
      </p:sp>
    </p:spTree>
    <p:extLst>
      <p:ext uri="{BB962C8B-B14F-4D97-AF65-F5344CB8AC3E}">
        <p14:creationId xmlns:p14="http://schemas.microsoft.com/office/powerpoint/2010/main" val="300053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D65AA4-030B-4BE4-BF2E-AFE4D54C4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918853"/>
            <a:ext cx="6210300" cy="4693085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84582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the stand to the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C2BFFC1-D073-4B05-9ADF-95C1D388A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49" y="2819400"/>
            <a:ext cx="3543640" cy="2362427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9BF915-0C4A-40DF-BC9B-3EEB1C01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543640" cy="2362200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84582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the printer to AC power.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4000" y="3276600"/>
            <a:ext cx="104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Plug goes here</a:t>
            </a:r>
          </a:p>
        </p:txBody>
      </p:sp>
      <p:sp>
        <p:nvSpPr>
          <p:cNvPr id="10" name="Left Arrow 9"/>
          <p:cNvSpPr/>
          <p:nvPr/>
        </p:nvSpPr>
        <p:spPr>
          <a:xfrm rot="20516303">
            <a:off x="2845623" y="4319914"/>
            <a:ext cx="1351252" cy="176858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01000" y="54496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Flat side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8</a:t>
            </a:fld>
            <a:endParaRPr lang="en-US"/>
          </a:p>
        </p:txBody>
      </p:sp>
      <p:sp>
        <p:nvSpPr>
          <p:cNvPr id="17" name="Left Arrow 9">
            <a:extLst>
              <a:ext uri="{FF2B5EF4-FFF2-40B4-BE49-F238E27FC236}">
                <a16:creationId xmlns:a16="http://schemas.microsoft.com/office/drawing/2014/main" id="{0E0469F5-5AB0-47D0-A593-B9F5E0B59D20}"/>
              </a:ext>
            </a:extLst>
          </p:cNvPr>
          <p:cNvSpPr/>
          <p:nvPr/>
        </p:nvSpPr>
        <p:spPr>
          <a:xfrm rot="4001506">
            <a:off x="7140517" y="4798103"/>
            <a:ext cx="1351252" cy="176858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Set Up – Poll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830888"/>
            <a:ext cx="8458200" cy="130271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and hold power button until “Apple” logo 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appears</a:t>
            </a:r>
          </a:p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issued poll pads must be powered on throughout the election.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30562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>
                  <a:solidFill>
                    <a:schemeClr val="accent2">
                      <a:lumMod val="75000"/>
                    </a:schemeClr>
                  </a:solidFill>
                </a:ln>
              </a:rPr>
              <a:t>Power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DC0F-B05B-4043-952E-66F0DB8DB6C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03836-8E2A-4751-BE63-BA57C09DD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05890"/>
            <a:ext cx="6553200" cy="4368800"/>
          </a:xfrm>
          <a:prstGeom prst="rect">
            <a:avLst/>
          </a:prstGeom>
          <a:effectLst>
            <a:outerShdw blurRad="190500" dir="5400000" algn="ctr" rotWithShape="0">
              <a:schemeClr val="tx1"/>
            </a:outerShdw>
          </a:effectLst>
        </p:spPr>
      </p:pic>
      <p:sp>
        <p:nvSpPr>
          <p:cNvPr id="10" name="Left Arrow 9">
            <a:extLst>
              <a:ext uri="{FF2B5EF4-FFF2-40B4-BE49-F238E27FC236}">
                <a16:creationId xmlns:a16="http://schemas.microsoft.com/office/drawing/2014/main" id="{4631BC35-167D-4EAF-8F02-6E04F5BB6AB7}"/>
              </a:ext>
            </a:extLst>
          </p:cNvPr>
          <p:cNvSpPr/>
          <p:nvPr/>
        </p:nvSpPr>
        <p:spPr>
          <a:xfrm rot="9040384">
            <a:off x="1340966" y="3839082"/>
            <a:ext cx="2343095" cy="176858"/>
          </a:xfrm>
          <a:prstGeom prst="lef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14322</TotalTime>
  <Words>1135</Words>
  <Application>Microsoft Office PowerPoint</Application>
  <PresentationFormat>On-screen Show (4:3)</PresentationFormat>
  <Paragraphs>202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Brush Script Std</vt:lpstr>
      <vt:lpstr>Calibri</vt:lpstr>
      <vt:lpstr>Verdana</vt:lpstr>
      <vt:lpstr>Office Theme</vt:lpstr>
      <vt:lpstr>Welcome to Election Workers’ Training        Mifi and Poll Pad</vt:lpstr>
      <vt:lpstr>Equipment Set Up - Mifi</vt:lpstr>
      <vt:lpstr>Equipment Set Up – Poll Pad</vt:lpstr>
      <vt:lpstr>Equipment Set Up – Poll Pad</vt:lpstr>
      <vt:lpstr>Equipment Set Up – Poll Pad</vt:lpstr>
      <vt:lpstr>Equipment Set Up – Poll Pad</vt:lpstr>
      <vt:lpstr>Equipment Set Up – Poll Pad</vt:lpstr>
      <vt:lpstr>Equipment Set Up – Poll Pad</vt:lpstr>
      <vt:lpstr>Equipment Set Up – Poll Pad</vt:lpstr>
      <vt:lpstr>Equipment Set Up</vt:lpstr>
      <vt:lpstr>Equipment Set Up – Poll Pad</vt:lpstr>
      <vt:lpstr>PowerPoint Presentation</vt:lpstr>
      <vt:lpstr>Equipment Set Up – Poll Pad</vt:lpstr>
      <vt:lpstr>Normal Processing of Voters – Voter ID</vt:lpstr>
      <vt:lpstr>Normal Processing of Voters</vt:lpstr>
      <vt:lpstr>Normal Processing of Voters </vt:lpstr>
      <vt:lpstr>Normal Processing of Voters</vt:lpstr>
      <vt:lpstr>Normal Processing of Voters</vt:lpstr>
      <vt:lpstr>Normal Processing of Voters</vt:lpstr>
      <vt:lpstr>Special Circumstances</vt:lpstr>
      <vt:lpstr>Special Circumstances</vt:lpstr>
      <vt:lpstr>Special Circumstances</vt:lpstr>
      <vt:lpstr>Special Circumstances</vt:lpstr>
      <vt:lpstr>Special Circumstances</vt:lpstr>
      <vt:lpstr>Special Circumstances</vt:lpstr>
      <vt:lpstr>Special Circumstances</vt:lpstr>
      <vt:lpstr>Special Circumstances</vt:lpstr>
      <vt:lpstr>Special Circumstances</vt:lpstr>
      <vt:lpstr>Special Circumstances</vt:lpstr>
      <vt:lpstr>End of the Day</vt:lpstr>
      <vt:lpstr>End of the Day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Turnbow, Tommy</dc:creator>
  <cp:lastModifiedBy>Turnbow, Tommy</cp:lastModifiedBy>
  <cp:revision>263</cp:revision>
  <cp:lastPrinted>2021-12-07T18:24:53Z</cp:lastPrinted>
  <dcterms:created xsi:type="dcterms:W3CDTF">2018-06-25T14:24:57Z</dcterms:created>
  <dcterms:modified xsi:type="dcterms:W3CDTF">2023-05-05T16:46:10Z</dcterms:modified>
</cp:coreProperties>
</file>